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4" r:id="rId2"/>
    <p:sldId id="277" r:id="rId3"/>
    <p:sldId id="275" r:id="rId4"/>
    <p:sldId id="276" r:id="rId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днек Анна" initials="ПА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A8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056" y="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273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D2AD7-40C1-4B16-921C-5351EA0ACCD5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13806-C665-4397-8BB2-CB7C8909E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112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54CF2-EE29-4074-B88C-EA3B2D559964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963CF-7383-4E10-B7FC-442CFFFF45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41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-1"/>
            <a:ext cx="878681" cy="1295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6086475"/>
            <a:ext cx="91440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9" name="Номер слайда 3"/>
          <p:cNvSpPr txBox="1">
            <a:spLocks/>
          </p:cNvSpPr>
          <p:nvPr userDrawn="1"/>
        </p:nvSpPr>
        <p:spPr>
          <a:xfrm>
            <a:off x="358775" y="471931"/>
            <a:ext cx="5377352" cy="38388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Союз разработчиков программного</a:t>
            </a:r>
            <a:r>
              <a:rPr lang="en-US" sz="1200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 и ИТ-решений в ТЭК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28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3A766AA-DD60-462B-91D6-5BD490263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33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3A766AA-DD60-462B-91D6-5BD490263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45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5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3A766AA-DD60-462B-91D6-5BD490263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2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3A766AA-DD60-462B-91D6-5BD490263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42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3A766AA-DD60-462B-91D6-5BD490263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233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3A766AA-DD60-462B-91D6-5BD490263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46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3A766AA-DD60-462B-91D6-5BD490263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9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3A766AA-DD60-462B-91D6-5BD490263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9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3A766AA-DD60-462B-91D6-5BD490263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64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067550" cy="63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18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Номер слайда 3"/>
          <p:cNvSpPr txBox="1">
            <a:spLocks/>
          </p:cNvSpPr>
          <p:nvPr userDrawn="1"/>
        </p:nvSpPr>
        <p:spPr>
          <a:xfrm>
            <a:off x="378130" y="6340770"/>
            <a:ext cx="3408058" cy="38388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75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Союз разработчиков программного</a:t>
            </a:r>
            <a:r>
              <a:rPr lang="en-US" sz="750" b="1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5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 и ИТ-решений в ТЭК</a:t>
            </a:r>
            <a:endParaRPr lang="ru-RU" sz="75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389091" y="6302965"/>
            <a:ext cx="83658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389091" y="6335010"/>
            <a:ext cx="836582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омер слайда 3"/>
          <p:cNvSpPr txBox="1">
            <a:spLocks/>
          </p:cNvSpPr>
          <p:nvPr userDrawn="1"/>
        </p:nvSpPr>
        <p:spPr>
          <a:xfrm>
            <a:off x="5346853" y="6340770"/>
            <a:ext cx="3408058" cy="38388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63A1E68-9BB4-4201-8CF8-C7F81C807EEC}" type="slidenum">
              <a:rPr lang="ru-RU" sz="75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ru-RU" sz="75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Объект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082" y="101445"/>
            <a:ext cx="1008345" cy="1057492"/>
          </a:xfrm>
          <a:prstGeom prst="rect">
            <a:avLst/>
          </a:prstGeom>
        </p:spPr>
      </p:pic>
      <p:grpSp>
        <p:nvGrpSpPr>
          <p:cNvPr id="16" name="Группа 15"/>
          <p:cNvGrpSpPr/>
          <p:nvPr userDrawn="1"/>
        </p:nvGrpSpPr>
        <p:grpSpPr>
          <a:xfrm>
            <a:off x="378130" y="359366"/>
            <a:ext cx="79234" cy="640759"/>
            <a:chOff x="5419725" y="-380603"/>
            <a:chExt cx="247650" cy="1192964"/>
          </a:xfrm>
        </p:grpSpPr>
        <p:sp>
          <p:nvSpPr>
            <p:cNvPr id="17" name="Прямоугольник 17"/>
            <p:cNvSpPr/>
            <p:nvPr userDrawn="1"/>
          </p:nvSpPr>
          <p:spPr>
            <a:xfrm>
              <a:off x="5419725" y="212286"/>
              <a:ext cx="247650" cy="600075"/>
            </a:xfrm>
            <a:custGeom>
              <a:avLst/>
              <a:gdLst>
                <a:gd name="connsiteX0" fmla="*/ 0 w 247650"/>
                <a:gd name="connsiteY0" fmla="*/ 0 h 600075"/>
                <a:gd name="connsiteX1" fmla="*/ 247650 w 247650"/>
                <a:gd name="connsiteY1" fmla="*/ 0 h 600075"/>
                <a:gd name="connsiteX2" fmla="*/ 247650 w 247650"/>
                <a:gd name="connsiteY2" fmla="*/ 600075 h 600075"/>
                <a:gd name="connsiteX3" fmla="*/ 0 w 247650"/>
                <a:gd name="connsiteY3" fmla="*/ 600075 h 600075"/>
                <a:gd name="connsiteX4" fmla="*/ 0 w 247650"/>
                <a:gd name="connsiteY4" fmla="*/ 0 h 600075"/>
                <a:gd name="connsiteX0" fmla="*/ 0 w 247650"/>
                <a:gd name="connsiteY0" fmla="*/ 183357 h 600075"/>
                <a:gd name="connsiteX1" fmla="*/ 247650 w 247650"/>
                <a:gd name="connsiteY1" fmla="*/ 0 h 600075"/>
                <a:gd name="connsiteX2" fmla="*/ 247650 w 247650"/>
                <a:gd name="connsiteY2" fmla="*/ 600075 h 600075"/>
                <a:gd name="connsiteX3" fmla="*/ 0 w 247650"/>
                <a:gd name="connsiteY3" fmla="*/ 600075 h 600075"/>
                <a:gd name="connsiteX4" fmla="*/ 0 w 247650"/>
                <a:gd name="connsiteY4" fmla="*/ 183357 h 600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7650" h="600075">
                  <a:moveTo>
                    <a:pt x="0" y="183357"/>
                  </a:moveTo>
                  <a:lnTo>
                    <a:pt x="247650" y="0"/>
                  </a:lnTo>
                  <a:lnTo>
                    <a:pt x="247650" y="600075"/>
                  </a:lnTo>
                  <a:lnTo>
                    <a:pt x="0" y="600075"/>
                  </a:lnTo>
                  <a:lnTo>
                    <a:pt x="0" y="18335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 userDrawn="1"/>
          </p:nvSpPr>
          <p:spPr>
            <a:xfrm rot="10800000">
              <a:off x="5419725" y="-380603"/>
              <a:ext cx="247650" cy="600075"/>
            </a:xfrm>
            <a:custGeom>
              <a:avLst/>
              <a:gdLst>
                <a:gd name="connsiteX0" fmla="*/ 0 w 247650"/>
                <a:gd name="connsiteY0" fmla="*/ 0 h 600075"/>
                <a:gd name="connsiteX1" fmla="*/ 247650 w 247650"/>
                <a:gd name="connsiteY1" fmla="*/ 0 h 600075"/>
                <a:gd name="connsiteX2" fmla="*/ 247650 w 247650"/>
                <a:gd name="connsiteY2" fmla="*/ 600075 h 600075"/>
                <a:gd name="connsiteX3" fmla="*/ 0 w 247650"/>
                <a:gd name="connsiteY3" fmla="*/ 600075 h 600075"/>
                <a:gd name="connsiteX4" fmla="*/ 0 w 247650"/>
                <a:gd name="connsiteY4" fmla="*/ 0 h 600075"/>
                <a:gd name="connsiteX0" fmla="*/ 0 w 247650"/>
                <a:gd name="connsiteY0" fmla="*/ 183357 h 600075"/>
                <a:gd name="connsiteX1" fmla="*/ 247650 w 247650"/>
                <a:gd name="connsiteY1" fmla="*/ 0 h 600075"/>
                <a:gd name="connsiteX2" fmla="*/ 247650 w 247650"/>
                <a:gd name="connsiteY2" fmla="*/ 600075 h 600075"/>
                <a:gd name="connsiteX3" fmla="*/ 0 w 247650"/>
                <a:gd name="connsiteY3" fmla="*/ 600075 h 600075"/>
                <a:gd name="connsiteX4" fmla="*/ 0 w 247650"/>
                <a:gd name="connsiteY4" fmla="*/ 183357 h 600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7650" h="600075">
                  <a:moveTo>
                    <a:pt x="0" y="183357"/>
                  </a:moveTo>
                  <a:lnTo>
                    <a:pt x="247650" y="0"/>
                  </a:lnTo>
                  <a:lnTo>
                    <a:pt x="247650" y="600075"/>
                  </a:lnTo>
                  <a:lnTo>
                    <a:pt x="0" y="600075"/>
                  </a:lnTo>
                  <a:lnTo>
                    <a:pt x="0" y="183357"/>
                  </a:lnTo>
                  <a:close/>
                </a:path>
              </a:pathLst>
            </a:custGeom>
            <a:solidFill>
              <a:srgbClr val="FF0000"/>
            </a:solidFill>
            <a:ln w="190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12908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23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  <p15:guide id="5" pos="226" userDrawn="1">
          <p15:clr>
            <a:srgbClr val="F26B43"/>
          </p15:clr>
        </p15:guide>
        <p15:guide id="6" pos="551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1.jpg"/><Relationship Id="rId7" Type="http://schemas.openxmlformats.org/officeDocument/2006/relationships/image" Target="../media/image1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12.jp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20" b="22110"/>
          <a:stretch/>
        </p:blipFill>
        <p:spPr>
          <a:xfrm>
            <a:off x="0" y="2030190"/>
            <a:ext cx="9144000" cy="402771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257789"/>
            <a:ext cx="3985260" cy="621506"/>
          </a:xfr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</p:spPr>
        <p:txBody>
          <a:bodyPr vert="horz" lIns="297000" tIns="45720" rIns="91440" bIns="45720" rtlCol="0" anchor="ctr">
            <a:normAutofit/>
          </a:bodyPr>
          <a:lstStyle/>
          <a:p>
            <a:r>
              <a:rPr lang="ru-RU" sz="2700" dirty="0"/>
              <a:t>Общая информация</a:t>
            </a:r>
            <a:endParaRPr lang="ru-RU" sz="27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379845" y="5748694"/>
            <a:ext cx="2452688" cy="158353"/>
          </a:xfrm>
        </p:spPr>
        <p:txBody>
          <a:bodyPr>
            <a:noAutofit/>
          </a:bodyPr>
          <a:lstStyle/>
          <a:p>
            <a:pPr algn="r"/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ноябрь 2016 г.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0" y="1961612"/>
            <a:ext cx="9144000" cy="34289"/>
            <a:chOff x="518787" y="6302965"/>
            <a:chExt cx="11154427" cy="32045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>
              <a:off x="518787" y="6302965"/>
              <a:ext cx="1115442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518787" y="6335010"/>
              <a:ext cx="11154427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0" y="6085702"/>
            <a:ext cx="9144000" cy="34289"/>
            <a:chOff x="518787" y="6302965"/>
            <a:chExt cx="11154427" cy="32045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518787" y="6302965"/>
              <a:ext cx="1115442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518787" y="6335010"/>
              <a:ext cx="11154427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95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50" y="2573026"/>
            <a:ext cx="2286000" cy="2286000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6702157" y="3149118"/>
            <a:ext cx="715494" cy="353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7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</a:t>
            </a:r>
            <a:r>
              <a:rPr lang="ru-RU" sz="7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Сейсмотек</a:t>
            </a:r>
            <a:r>
              <a:rPr lang="ru-RU" sz="7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7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с одним вырезанным скругленным углом 2"/>
          <p:cNvSpPr/>
          <p:nvPr/>
        </p:nvSpPr>
        <p:spPr>
          <a:xfrm>
            <a:off x="394101" y="1785256"/>
            <a:ext cx="1690007" cy="253093"/>
          </a:xfrm>
          <a:prstGeom prst="snip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Дата создания</a:t>
            </a: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4101" y="2038348"/>
            <a:ext cx="5884058" cy="400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октября 2016 г. *                         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Свидетельство ЕГРЮЛ от 27.10.2016, 77№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016877654</a:t>
            </a:r>
            <a:endParaRPr lang="ru-RU" sz="13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с одним вырезанным скругленным углом 17"/>
          <p:cNvSpPr/>
          <p:nvPr/>
        </p:nvSpPr>
        <p:spPr>
          <a:xfrm>
            <a:off x="394102" y="2732774"/>
            <a:ext cx="2190914" cy="253093"/>
          </a:xfrm>
          <a:prstGeom prst="snip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Состав учредителей</a:t>
            </a: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4101" y="2977668"/>
            <a:ext cx="5884058" cy="8204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numCol="2" rtlCol="0" anchor="t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</a:t>
            </a:r>
            <a:r>
              <a:rPr lang="ru-RU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Индженикс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</a:t>
            </a:r>
            <a:r>
              <a:rPr lang="ru-RU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ГридПоинт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Дайнамикс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</a:t>
            </a:r>
            <a:r>
              <a:rPr lang="ru-RU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Сейсмотек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«НИПИ-Р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 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Атомик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софт»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</a:t>
            </a:r>
            <a:r>
              <a:rPr lang="ru-RU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ИнфТех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</a:t>
            </a:r>
            <a:r>
              <a:rPr lang="ru-RU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Синтек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21" name="Прямоугольник с одним вырезанным скругленным углом 20"/>
          <p:cNvSpPr/>
          <p:nvPr/>
        </p:nvSpPr>
        <p:spPr>
          <a:xfrm>
            <a:off x="394102" y="4128748"/>
            <a:ext cx="2190914" cy="253093"/>
          </a:xfrm>
          <a:prstGeom prst="snip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4101" y="4380865"/>
            <a:ext cx="5884058" cy="9078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lvl="0"/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Консолидация и поддержка усилий разработчиков отечественного ПО и производителей комплексов АСУ ТП в активной популяризации и продвижении российских технологий на рынке ТЭК РФ и других стран, а также защита интересов отечественных представителей данного отраслевого сектора в государственных регулирующих и исполнительных органах.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85800" y="365126"/>
            <a:ext cx="7067550" cy="634999"/>
          </a:xfrm>
        </p:spPr>
        <p:txBody>
          <a:bodyPr>
            <a:normAutofit fontScale="90000"/>
          </a:bodyPr>
          <a:lstStyle/>
          <a:p>
            <a:r>
              <a:rPr lang="ru-RU" dirty="0"/>
              <a:t>Союз Разработчиков Программного Обеспечения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/>
              <a:t>информационных технологий топливно-энергетического комплекса (СРПО ТЭК</a:t>
            </a:r>
            <a:r>
              <a:rPr lang="ru-RU" dirty="0"/>
              <a:t>)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912" y="3217587"/>
            <a:ext cx="413730" cy="31251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909" y="2732774"/>
            <a:ext cx="448013" cy="595594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56" y="3686176"/>
            <a:ext cx="666747" cy="200024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486" y="4155120"/>
            <a:ext cx="624077" cy="238284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495" y="4090239"/>
            <a:ext cx="432055" cy="368047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542" y="3729942"/>
            <a:ext cx="695102" cy="13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4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Рисунок 62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524" y="1634214"/>
            <a:ext cx="2075376" cy="950540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4" t="16518" r="9007"/>
          <a:stretch/>
        </p:blipFill>
        <p:spPr>
          <a:xfrm>
            <a:off x="3447285" y="1666875"/>
            <a:ext cx="2075376" cy="805203"/>
          </a:xfrm>
          <a:prstGeom prst="rect">
            <a:avLst/>
          </a:prstGeom>
        </p:spPr>
      </p:pic>
      <p:sp>
        <p:nvSpPr>
          <p:cNvPr id="31" name="Прямоугольник 30"/>
          <p:cNvSpPr/>
          <p:nvPr/>
        </p:nvSpPr>
        <p:spPr>
          <a:xfrm>
            <a:off x="1036053" y="2692854"/>
            <a:ext cx="2064463" cy="28101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2" name="Прямоугольник 31"/>
          <p:cNvSpPr/>
          <p:nvPr/>
        </p:nvSpPr>
        <p:spPr>
          <a:xfrm>
            <a:off x="3432790" y="2694718"/>
            <a:ext cx="4456110" cy="2220686"/>
          </a:xfrm>
          <a:prstGeom prst="rect">
            <a:avLst/>
          </a:prstGeom>
          <a:solidFill>
            <a:schemeClr val="bg2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" name="Прямоугольник 38"/>
          <p:cNvSpPr/>
          <p:nvPr/>
        </p:nvSpPr>
        <p:spPr>
          <a:xfrm>
            <a:off x="1092691" y="2785141"/>
            <a:ext cx="1942766" cy="184358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Обработка данных сейсморазведки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090724" y="2989208"/>
            <a:ext cx="1946700" cy="154830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Сейсмическая интерпретация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092692" y="3188952"/>
            <a:ext cx="1942765" cy="226531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Геологическое моделирование   и подсчет запасов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90724" y="3437803"/>
            <a:ext cx="1946700" cy="155470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Гидродинамическое моделирование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090724" y="4490152"/>
            <a:ext cx="1946700" cy="183725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Производственное планирование и учет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90724" y="4694587"/>
            <a:ext cx="1946700" cy="221552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Лабораторная информационная менеджмент-система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090724" y="4949437"/>
            <a:ext cx="1946700" cy="226982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Сбор, хранение и управление производственными данными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90724" y="5191510"/>
            <a:ext cx="1946700" cy="243167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Автоматизированная система управления технологическими процессами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090724" y="3652415"/>
            <a:ext cx="1946700" cy="355958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Оценка стоимости разработки,  </a:t>
            </a:r>
          </a:p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обустройства  и эксплуатации </a:t>
            </a:r>
          </a:p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нефтегазовых месторождений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532452" y="2797308"/>
            <a:ext cx="1905044" cy="285226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Система диспетчерского контроля и управления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532452" y="3134387"/>
            <a:ext cx="1905044" cy="265296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Учет товарно-транспортных операций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532452" y="3460190"/>
            <a:ext cx="1905044" cy="243947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Производственное планирование и учет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3532452" y="4128554"/>
            <a:ext cx="1905044" cy="282422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Сбор, хранение и управление производственными данными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532451" y="3769463"/>
            <a:ext cx="1905045" cy="298644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Лабораторная информационная менеджмент-система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3532451" y="4475442"/>
            <a:ext cx="1905045" cy="302560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Автоматизированная система управления технологическими процессами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887101" y="2744518"/>
            <a:ext cx="1928224" cy="289398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Автоматизированная система оперативного управления производством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887101" y="3061679"/>
            <a:ext cx="1928224" cy="238399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Материальный  и энергетический баланс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887101" y="3601514"/>
            <a:ext cx="1928224" cy="246252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Система мониторинга инженерных систем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887101" y="3876806"/>
            <a:ext cx="1928224" cy="298644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Лабораторная информационная менеджмент-система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887101" y="4204431"/>
            <a:ext cx="1928224" cy="282422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Сбор, хранение и управление производственными данными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887101" y="3327816"/>
            <a:ext cx="1928224" cy="251846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Производственное планирование и учет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887099" y="4524879"/>
            <a:ext cx="1928225" cy="302560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Автоматизированная система управления технологическими процессами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4" t="-1820" r="15710" b="1820"/>
          <a:stretch/>
        </p:blipFill>
        <p:spPr>
          <a:xfrm>
            <a:off x="1028879" y="1634213"/>
            <a:ext cx="2070391" cy="749181"/>
          </a:xfrm>
          <a:prstGeom prst="rect">
            <a:avLst/>
          </a:prstGeom>
        </p:spPr>
      </p:pic>
      <p:sp>
        <p:nvSpPr>
          <p:cNvPr id="72" name="Прямоугольник 71"/>
          <p:cNvSpPr/>
          <p:nvPr/>
        </p:nvSpPr>
        <p:spPr>
          <a:xfrm>
            <a:off x="1026386" y="4430734"/>
            <a:ext cx="2072884" cy="10722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73" name="Прямоугольник 72"/>
          <p:cNvSpPr/>
          <p:nvPr/>
        </p:nvSpPr>
        <p:spPr>
          <a:xfrm>
            <a:off x="1026385" y="2692853"/>
            <a:ext cx="2072885" cy="1673415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cxnSp>
        <p:nvCxnSpPr>
          <p:cNvPr id="74" name="Соединительная линия уступом 73"/>
          <p:cNvCxnSpPr>
            <a:stCxn id="27" idx="2"/>
          </p:cNvCxnSpPr>
          <p:nvPr/>
        </p:nvCxnSpPr>
        <p:spPr>
          <a:xfrm rot="5400000">
            <a:off x="5279534" y="2285435"/>
            <a:ext cx="939639" cy="5295182"/>
          </a:xfrm>
          <a:prstGeom prst="bentConnector2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27" idx="1"/>
            <a:endCxn id="32" idx="3"/>
          </p:cNvCxnSpPr>
          <p:nvPr/>
        </p:nvCxnSpPr>
        <p:spPr>
          <a:xfrm flipH="1">
            <a:off x="7888900" y="3803195"/>
            <a:ext cx="117708" cy="18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Соединительная линия уступом 75"/>
          <p:cNvCxnSpPr>
            <a:stCxn id="26" idx="3"/>
            <a:endCxn id="73" idx="1"/>
          </p:cNvCxnSpPr>
          <p:nvPr/>
        </p:nvCxnSpPr>
        <p:spPr>
          <a:xfrm flipV="1">
            <a:off x="893806" y="3529561"/>
            <a:ext cx="132580" cy="323122"/>
          </a:xfrm>
          <a:prstGeom prst="bentConnector3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Прямоугольник 76"/>
          <p:cNvSpPr/>
          <p:nvPr/>
        </p:nvSpPr>
        <p:spPr>
          <a:xfrm>
            <a:off x="1090724" y="4091798"/>
            <a:ext cx="1946700" cy="214747"/>
          </a:xfrm>
          <a:prstGeom prst="rect">
            <a:avLst/>
          </a:prstGeom>
          <a:solidFill>
            <a:srgbClr val="57616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latin typeface="Arial" panose="020B0604020202020204" pitchFamily="34" charset="0"/>
                <a:cs typeface="Arial" panose="020B0604020202020204" pitchFamily="34" charset="0"/>
              </a:rPr>
              <a:t>Оценка  эффективности инвестиций в </a:t>
            </a:r>
            <a:r>
              <a:rPr lang="en-US" sz="675" dirty="0">
                <a:latin typeface="Arial" panose="020B0604020202020204" pitchFamily="34" charset="0"/>
                <a:cs typeface="Arial" panose="020B0604020202020204" pitchFamily="34" charset="0"/>
              </a:rPr>
              <a:t>Upstream</a:t>
            </a:r>
            <a:endParaRPr lang="ru-RU"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Линейка программных комплексов и ИТ-решений СРПО ТЭК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3192263" y="1964804"/>
            <a:ext cx="190562" cy="242472"/>
            <a:chOff x="4229448" y="1467421"/>
            <a:chExt cx="254082" cy="323296"/>
          </a:xfrm>
        </p:grpSpPr>
        <p:sp>
          <p:nvSpPr>
            <p:cNvPr id="62" name="Равнобедренный треугольник 61"/>
            <p:cNvSpPr/>
            <p:nvPr/>
          </p:nvSpPr>
          <p:spPr>
            <a:xfrm rot="5400000">
              <a:off x="4220767" y="1527953"/>
              <a:ext cx="323293" cy="202232"/>
            </a:xfrm>
            <a:prstGeom prst="triangle">
              <a:avLst/>
            </a:prstGeom>
            <a:solidFill>
              <a:srgbClr val="FF000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229448" y="1467421"/>
              <a:ext cx="45719" cy="323296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5572811" y="1964804"/>
            <a:ext cx="190562" cy="242472"/>
            <a:chOff x="4229448" y="1467421"/>
            <a:chExt cx="254082" cy="323296"/>
          </a:xfrm>
        </p:grpSpPr>
        <p:sp>
          <p:nvSpPr>
            <p:cNvPr id="80" name="Равнобедренный треугольник 79"/>
            <p:cNvSpPr/>
            <p:nvPr/>
          </p:nvSpPr>
          <p:spPr>
            <a:xfrm rot="5400000">
              <a:off x="4220767" y="1527953"/>
              <a:ext cx="323293" cy="202232"/>
            </a:xfrm>
            <a:prstGeom prst="triangle">
              <a:avLst/>
            </a:prstGeom>
            <a:solidFill>
              <a:srgbClr val="FF000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4229448" y="1467421"/>
              <a:ext cx="45719" cy="323296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5813524" y="2332756"/>
            <a:ext cx="2075376" cy="36009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DOWNSTREAM</a:t>
            </a:r>
          </a:p>
          <a:p>
            <a:pPr algn="ctr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Переработка и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нефтехимия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56839" y="2744518"/>
            <a:ext cx="536967" cy="2216329"/>
            <a:chOff x="323850" y="2516357"/>
            <a:chExt cx="715956" cy="2955105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323850" y="2516357"/>
              <a:ext cx="715956" cy="295510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pic>
          <p:nvPicPr>
            <p:cNvPr id="83" name="Рисунок 8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987" y="3246463"/>
              <a:ext cx="473394" cy="357585"/>
            </a:xfrm>
            <a:prstGeom prst="rect">
              <a:avLst/>
            </a:prstGeom>
          </p:spPr>
        </p:pic>
        <p:pic>
          <p:nvPicPr>
            <p:cNvPr id="85" name="Рисунок 8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373" y="4564475"/>
              <a:ext cx="512622" cy="681485"/>
            </a:xfrm>
            <a:prstGeom prst="rect">
              <a:avLst/>
            </a:prstGeom>
          </p:spPr>
        </p:pic>
        <p:pic>
          <p:nvPicPr>
            <p:cNvPr id="86" name="Рисунок 8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503" y="3887349"/>
              <a:ext cx="494362" cy="421123"/>
            </a:xfrm>
            <a:prstGeom prst="rect">
              <a:avLst/>
            </a:prstGeom>
          </p:spPr>
        </p:pic>
        <p:sp>
          <p:nvSpPr>
            <p:cNvPr id="87" name="Прямоугольник 86"/>
            <p:cNvSpPr/>
            <p:nvPr/>
          </p:nvSpPr>
          <p:spPr>
            <a:xfrm>
              <a:off x="323850" y="2611425"/>
              <a:ext cx="708651" cy="4708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ООО</a:t>
              </a:r>
              <a:br>
                <a:rPr lang="ru-RU" sz="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6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Сейсмотек</a:t>
              </a:r>
              <a:r>
                <a:rPr lang="ru-RU" sz="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endParaRPr lang="ru-RU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8006608" y="3143183"/>
            <a:ext cx="780672" cy="1320023"/>
            <a:chOff x="10770104" y="2697669"/>
            <a:chExt cx="1040896" cy="1760031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0770104" y="2697669"/>
              <a:ext cx="1040896" cy="176003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pic>
          <p:nvPicPr>
            <p:cNvPr id="88" name="Рисунок 8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39826" y="3948696"/>
              <a:ext cx="862684" cy="258805"/>
            </a:xfrm>
            <a:prstGeom prst="rect">
              <a:avLst/>
            </a:prstGeom>
          </p:spPr>
        </p:pic>
        <p:pic>
          <p:nvPicPr>
            <p:cNvPr id="89" name="Рисунок 8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8273" y="3341491"/>
              <a:ext cx="807475" cy="308308"/>
            </a:xfrm>
            <a:prstGeom prst="rect">
              <a:avLst/>
            </a:prstGeom>
          </p:spPr>
        </p:pic>
        <p:pic>
          <p:nvPicPr>
            <p:cNvPr id="90" name="Рисунок 89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55066" y="2938082"/>
              <a:ext cx="880470" cy="167765"/>
            </a:xfrm>
            <a:prstGeom prst="rect">
              <a:avLst/>
            </a:prstGeom>
          </p:spPr>
        </p:pic>
      </p:grpSp>
      <p:sp>
        <p:nvSpPr>
          <p:cNvPr id="91" name="Прямоугольник 90"/>
          <p:cNvSpPr/>
          <p:nvPr/>
        </p:nvSpPr>
        <p:spPr>
          <a:xfrm>
            <a:off x="3447285" y="2332756"/>
            <a:ext cx="2075376" cy="36009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MIDSTREAM</a:t>
            </a:r>
          </a:p>
          <a:p>
            <a:pPr lvl="0" algn="ctr"/>
            <a:r>
              <a:rPr lang="ru-RU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Транспорт и хранение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1026386" y="2332756"/>
            <a:ext cx="2075376" cy="36009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UPSTREAM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Поиск, разведка и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добыча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3271352" y="2304180"/>
            <a:ext cx="7909" cy="288732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5665561" y="2304180"/>
            <a:ext cx="7909" cy="288732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39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92931" y="1716326"/>
            <a:ext cx="8076189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AutoNum type="arabicPeriod"/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и внедрить </a:t>
            </a:r>
            <a:r>
              <a:rPr lang="ru-RU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МЕХАНИЗМЫ СТИМУЛИРОВАНИЯ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нефтегазовых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компаний с государственным участием при закупке новых российских решений и при переходе с импортного на отечественные ПО и ИТ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решения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совместно с Минэнерго </a:t>
            </a:r>
            <a:r>
              <a:rPr lang="ru-RU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ПЛАНЫ ПО ИМПОРТОЗАМЕЩЕНИЮ ПО И ИТ РЕШЕНИЙ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включить эти планы в государственную программу развития ТЭК с конкретными целевыми показателями по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годам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СОЗДАТЬ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на базе Союза </a:t>
            </a:r>
            <a:r>
              <a:rPr lang="ru-RU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ДИСКУССИОННУЮ И ТЕХНОЛОГИЧЕСКУЮ ПЛОЩАДКУ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системного и профессионального постоянного диалога между отечественными разработчиками ПО и ИТ решений и компаниями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ТЭК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Способствовать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СОЗДАНИЮ ПРОГРАММНЫХ ПЛАТФОРМ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для интеграции приложений российских производителей с целью максимального покрытия бизнес-процессов предприятий ТЭК и обеспечения высокой конкурентоспособности российских производителей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Привлекать союз к работе создаваемого </a:t>
            </a:r>
            <a:r>
              <a:rPr lang="ru-RU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«СОВЕТА ПО СТРАТЕГИЧЕСКОМУ РАЗВИТИЮ И ПРИОРИТЕТНЫМ ПРОЕКТАМ ПРИ ПРЕЗИДЕНТЕ РОССИЙСКОЙ ФЕДЕРАЦИИ»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также к работе ведомственных и межведомственных рабочих групп по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импортозамещению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ПО и ИТ-решений в ТЭК, создаваемых Минэнерго,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Минпромторгом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Минкомсвязи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, Минприроды и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другими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ведомставами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Привлекать Союз </a:t>
            </a:r>
            <a:r>
              <a:rPr lang="ru-RU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РАЗРАБОТКЕ ГОСУДАРСТВЕННЫХ И ОТРАСЛЕВЫХ СТАНДАРТОВ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регламентирующих требования к программным платформам и ИТ решениям, применяемым в ТЭК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Способствовать </a:t>
            </a:r>
            <a:r>
              <a:rPr lang="ru-RU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ВНЕСЕНИЮ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действующее законодательство РФ </a:t>
            </a:r>
            <a:r>
              <a:rPr lang="ru-RU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ИЗМЕНЕНИЙ, ЗАЩИЩАЮЩИХ ПРАВА ОТЕЧЕСТВЕННЫХ РАЗРАБОТЧИКОВ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и ИТ решений при закупках компаний ТЭК с государственным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участием.</a:t>
            </a:r>
          </a:p>
          <a:p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Совместно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с соответствующими ведомствами необходимо </a:t>
            </a:r>
            <a:r>
              <a:rPr lang="ru-RU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УСЛОВИЯ ДЛЯ ПРОДВИЖЕНИЯ ОТЕЧЕСТВЕННЫХ ПО И ИТ РЕШЕНИЙ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 компаниях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ТЭК за рубежом.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Предложения СРПО ТЭК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380939" y="1871936"/>
            <a:ext cx="117687" cy="149746"/>
            <a:chOff x="4229448" y="1467421"/>
            <a:chExt cx="254082" cy="323296"/>
          </a:xfrm>
        </p:grpSpPr>
        <p:sp>
          <p:nvSpPr>
            <p:cNvPr id="8" name="Равнобедренный треугольник 7"/>
            <p:cNvSpPr/>
            <p:nvPr/>
          </p:nvSpPr>
          <p:spPr>
            <a:xfrm rot="5400000">
              <a:off x="4220767" y="1527953"/>
              <a:ext cx="323293" cy="202232"/>
            </a:xfrm>
            <a:prstGeom prst="triangl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229448" y="1467421"/>
              <a:ext cx="45719" cy="323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380939" y="2300561"/>
            <a:ext cx="117687" cy="149746"/>
            <a:chOff x="4229448" y="1467421"/>
            <a:chExt cx="254082" cy="323296"/>
          </a:xfrm>
        </p:grpSpPr>
        <p:sp>
          <p:nvSpPr>
            <p:cNvPr id="37" name="Равнобедренный треугольник 36"/>
            <p:cNvSpPr/>
            <p:nvPr/>
          </p:nvSpPr>
          <p:spPr>
            <a:xfrm rot="5400000">
              <a:off x="4220767" y="1527953"/>
              <a:ext cx="323293" cy="202232"/>
            </a:xfrm>
            <a:prstGeom prst="triangl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229448" y="1467421"/>
              <a:ext cx="45719" cy="323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380939" y="2695848"/>
            <a:ext cx="117687" cy="149746"/>
            <a:chOff x="4229448" y="1467421"/>
            <a:chExt cx="254082" cy="323296"/>
          </a:xfrm>
        </p:grpSpPr>
        <p:sp>
          <p:nvSpPr>
            <p:cNvPr id="40" name="Равнобедренный треугольник 39"/>
            <p:cNvSpPr/>
            <p:nvPr/>
          </p:nvSpPr>
          <p:spPr>
            <a:xfrm rot="5400000">
              <a:off x="4220767" y="1527953"/>
              <a:ext cx="323293" cy="202232"/>
            </a:xfrm>
            <a:prstGeom prst="triangl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4229448" y="1467421"/>
              <a:ext cx="45719" cy="323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380939" y="3114948"/>
            <a:ext cx="117687" cy="149746"/>
            <a:chOff x="4229448" y="1467421"/>
            <a:chExt cx="254082" cy="323296"/>
          </a:xfrm>
        </p:grpSpPr>
        <p:sp>
          <p:nvSpPr>
            <p:cNvPr id="43" name="Равнобедренный треугольник 42"/>
            <p:cNvSpPr/>
            <p:nvPr/>
          </p:nvSpPr>
          <p:spPr>
            <a:xfrm rot="5400000">
              <a:off x="4220767" y="1527953"/>
              <a:ext cx="323293" cy="202232"/>
            </a:xfrm>
            <a:prstGeom prst="triangl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4229448" y="1467421"/>
              <a:ext cx="45719" cy="323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380939" y="3519760"/>
            <a:ext cx="117687" cy="149746"/>
            <a:chOff x="4229448" y="1467421"/>
            <a:chExt cx="254082" cy="323296"/>
          </a:xfrm>
        </p:grpSpPr>
        <p:sp>
          <p:nvSpPr>
            <p:cNvPr id="46" name="Равнобедренный треугольник 45"/>
            <p:cNvSpPr/>
            <p:nvPr/>
          </p:nvSpPr>
          <p:spPr>
            <a:xfrm rot="5400000">
              <a:off x="4220767" y="1527953"/>
              <a:ext cx="323293" cy="202232"/>
            </a:xfrm>
            <a:prstGeom prst="triangl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4229448" y="1467421"/>
              <a:ext cx="45719" cy="323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380939" y="4072210"/>
            <a:ext cx="117687" cy="149746"/>
            <a:chOff x="4229448" y="1467421"/>
            <a:chExt cx="254082" cy="323296"/>
          </a:xfrm>
        </p:grpSpPr>
        <p:sp>
          <p:nvSpPr>
            <p:cNvPr id="49" name="Равнобедренный треугольник 48"/>
            <p:cNvSpPr/>
            <p:nvPr/>
          </p:nvSpPr>
          <p:spPr>
            <a:xfrm rot="5400000">
              <a:off x="4220767" y="1527953"/>
              <a:ext cx="323293" cy="202232"/>
            </a:xfrm>
            <a:prstGeom prst="triangl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4229448" y="1467421"/>
              <a:ext cx="45719" cy="323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380939" y="4505598"/>
            <a:ext cx="117687" cy="149746"/>
            <a:chOff x="4229448" y="1467421"/>
            <a:chExt cx="254082" cy="323296"/>
          </a:xfrm>
        </p:grpSpPr>
        <p:sp>
          <p:nvSpPr>
            <p:cNvPr id="52" name="Равнобедренный треугольник 51"/>
            <p:cNvSpPr/>
            <p:nvPr/>
          </p:nvSpPr>
          <p:spPr>
            <a:xfrm rot="5400000">
              <a:off x="4220767" y="1527953"/>
              <a:ext cx="323293" cy="202232"/>
            </a:xfrm>
            <a:prstGeom prst="triangl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4229448" y="1467421"/>
              <a:ext cx="45719" cy="323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380939" y="4896121"/>
            <a:ext cx="117687" cy="149746"/>
            <a:chOff x="4229448" y="1467421"/>
            <a:chExt cx="254082" cy="323296"/>
          </a:xfrm>
        </p:grpSpPr>
        <p:sp>
          <p:nvSpPr>
            <p:cNvPr id="55" name="Равнобедренный треугольник 54"/>
            <p:cNvSpPr/>
            <p:nvPr/>
          </p:nvSpPr>
          <p:spPr>
            <a:xfrm rot="5400000">
              <a:off x="4220767" y="1527953"/>
              <a:ext cx="323293" cy="202232"/>
            </a:xfrm>
            <a:prstGeom prst="triangle">
              <a:avLst/>
            </a:prstGeom>
            <a:solidFill>
              <a:srgbClr val="FF0000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4229448" y="1467421"/>
              <a:ext cx="45719" cy="3232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</p:spTree>
    <p:extLst>
      <p:ext uri="{BB962C8B-B14F-4D97-AF65-F5344CB8AC3E}">
        <p14:creationId xmlns:p14="http://schemas.microsoft.com/office/powerpoint/2010/main" val="28600708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3780</TotalTime>
  <Words>452</Words>
  <Application>Microsoft Office PowerPoint</Application>
  <PresentationFormat>Экран (4:3)</PresentationFormat>
  <Paragraphs>67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Общая информация</vt:lpstr>
      <vt:lpstr>Союз Разработчиков Программного Обеспечения  и информационных технологий топливно-энергетического комплекса (СРПО ТЭК)</vt:lpstr>
      <vt:lpstr>Линейка программных комплексов и ИТ-решений СРПО ТЭК</vt:lpstr>
      <vt:lpstr>Предложения СРПО ТЭК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Союз Разработчиков ПО ТЭК</dc:title>
  <dc:creator>Левин Борис</dc:creator>
  <cp:lastModifiedBy>Company RPI</cp:lastModifiedBy>
  <cp:revision>114</cp:revision>
  <cp:lastPrinted>2016-11-18T09:20:23Z</cp:lastPrinted>
  <dcterms:created xsi:type="dcterms:W3CDTF">2016-06-02T13:19:49Z</dcterms:created>
  <dcterms:modified xsi:type="dcterms:W3CDTF">2016-12-08T10:56:17Z</dcterms:modified>
</cp:coreProperties>
</file>